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534" r:id="rId3"/>
    <p:sldId id="530" r:id="rId4"/>
    <p:sldId id="531" r:id="rId5"/>
    <p:sldId id="533" r:id="rId6"/>
    <p:sldId id="538" r:id="rId7"/>
    <p:sldId id="537" r:id="rId8"/>
    <p:sldId id="558" r:id="rId9"/>
    <p:sldId id="572" r:id="rId10"/>
    <p:sldId id="573" r:id="rId11"/>
    <p:sldId id="574" r:id="rId12"/>
    <p:sldId id="5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99C1F-C34E-DFF6-ABF6-F27F13BEF723}" v="1" dt="2025-04-26T22:28:49.661"/>
    <p1510:client id="{D3143F24-981B-707F-F6EF-922D99E52166}" v="3" dt="2025-04-27T10:48:47.61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i Verma" userId="S::22b1503@iitb.ac.in::f7c0855f-b12b-4771-a662-571becdca939" providerId="AD" clId="Web-{FC5E1B6D-FC3E-24FD-3729-0980863C2D6A}"/>
    <pc:docChg chg="modSld">
      <pc:chgData name="Priyanshi Verma" userId="S::22b1503@iitb.ac.in::f7c0855f-b12b-4771-a662-571becdca939" providerId="AD" clId="Web-{FC5E1B6D-FC3E-24FD-3729-0980863C2D6A}" dt="2025-04-24T14:16:03.745" v="10" actId="1076"/>
      <pc:docMkLst>
        <pc:docMk/>
      </pc:docMkLst>
      <pc:sldChg chg="modSp">
        <pc:chgData name="Priyanshi Verma" userId="S::22b1503@iitb.ac.in::f7c0855f-b12b-4771-a662-571becdca939" providerId="AD" clId="Web-{FC5E1B6D-FC3E-24FD-3729-0980863C2D6A}" dt="2025-04-24T13:21:55.674" v="1" actId="20577"/>
        <pc:sldMkLst>
          <pc:docMk/>
          <pc:sldMk cId="1846383412" sldId="558"/>
        </pc:sldMkLst>
        <pc:spChg chg="mod">
          <ac:chgData name="Priyanshi Verma" userId="S::22b1503@iitb.ac.in::f7c0855f-b12b-4771-a662-571becdca939" providerId="AD" clId="Web-{FC5E1B6D-FC3E-24FD-3729-0980863C2D6A}" dt="2025-04-24T13:21:55.674" v="1" actId="20577"/>
          <ac:spMkLst>
            <pc:docMk/>
            <pc:sldMk cId="1846383412" sldId="558"/>
            <ac:spMk id="2" creationId="{00000000-0000-0000-0000-000000000000}"/>
          </ac:spMkLst>
        </pc:spChg>
      </pc:sldChg>
      <pc:sldChg chg="addSp modSp">
        <pc:chgData name="Priyanshi Verma" userId="S::22b1503@iitb.ac.in::f7c0855f-b12b-4771-a662-571becdca939" providerId="AD" clId="Web-{FC5E1B6D-FC3E-24FD-3729-0980863C2D6A}" dt="2025-04-24T14:16:03.745" v="10" actId="1076"/>
        <pc:sldMkLst>
          <pc:docMk/>
          <pc:sldMk cId="2680871795" sldId="574"/>
        </pc:sldMkLst>
        <pc:graphicFrameChg chg="add mod">
          <ac:chgData name="Priyanshi Verma" userId="S::22b1503@iitb.ac.in::f7c0855f-b12b-4771-a662-571becdca939" providerId="AD" clId="Web-{FC5E1B6D-FC3E-24FD-3729-0980863C2D6A}" dt="2025-04-24T14:16:03.745" v="10" actId="1076"/>
          <ac:graphicFrameMkLst>
            <pc:docMk/>
            <pc:sldMk cId="2680871795" sldId="574"/>
            <ac:graphicFrameMk id="7" creationId="{05E98984-FB15-AAB4-5CD0-38AE87E28447}"/>
          </ac:graphicFrameMkLst>
        </pc:graphicFrameChg>
        <pc:picChg chg="mod">
          <ac:chgData name="Priyanshi Verma" userId="S::22b1503@iitb.ac.in::f7c0855f-b12b-4771-a662-571becdca939" providerId="AD" clId="Web-{FC5E1B6D-FC3E-24FD-3729-0980863C2D6A}" dt="2025-04-24T14:16:03.682" v="9" actId="1076"/>
          <ac:picMkLst>
            <pc:docMk/>
            <pc:sldMk cId="2680871795" sldId="574"/>
            <ac:picMk id="6" creationId="{288E9112-AFF5-44A4-84F9-B1A70F6D120C}"/>
          </ac:picMkLst>
        </pc:picChg>
      </pc:sldChg>
    </pc:docChg>
  </pc:docChgLst>
  <pc:docChgLst>
    <pc:chgData name="Guest User" userId="S::urn:spo:anon#9857745ecfcfb606348b8163c3808cb990088b6353b26edd53616a42cf2f342b::" providerId="AD" clId="Web-{28099C1F-C34E-DFF6-ABF6-F27F13BEF723}"/>
    <pc:docChg chg="modSld">
      <pc:chgData name="Guest User" userId="S::urn:spo:anon#9857745ecfcfb606348b8163c3808cb990088b6353b26edd53616a42cf2f342b::" providerId="AD" clId="Web-{28099C1F-C34E-DFF6-ABF6-F27F13BEF723}" dt="2025-04-26T22:28:49.661" v="0" actId="1076"/>
      <pc:docMkLst>
        <pc:docMk/>
      </pc:docMkLst>
      <pc:sldChg chg="modSp">
        <pc:chgData name="Guest User" userId="S::urn:spo:anon#9857745ecfcfb606348b8163c3808cb990088b6353b26edd53616a42cf2f342b::" providerId="AD" clId="Web-{28099C1F-C34E-DFF6-ABF6-F27F13BEF723}" dt="2025-04-26T22:28:49.661" v="0" actId="1076"/>
        <pc:sldMkLst>
          <pc:docMk/>
          <pc:sldMk cId="842931547" sldId="531"/>
        </pc:sldMkLst>
        <pc:picChg chg="mod">
          <ac:chgData name="Guest User" userId="S::urn:spo:anon#9857745ecfcfb606348b8163c3808cb990088b6353b26edd53616a42cf2f342b::" providerId="AD" clId="Web-{28099C1F-C34E-DFF6-ABF6-F27F13BEF723}" dt="2025-04-26T22:28:49.661" v="0" actId="1076"/>
          <ac:picMkLst>
            <pc:docMk/>
            <pc:sldMk cId="842931547" sldId="531"/>
            <ac:picMk id="7" creationId="{356B3AF3-F2B5-481D-A0FD-4DB76CD207EF}"/>
          </ac:picMkLst>
        </pc:picChg>
      </pc:sldChg>
    </pc:docChg>
  </pc:docChgLst>
  <pc:docChgLst>
    <pc:chgData name="Guest User" userId="S::urn:spo:anon#9857745ecfcfb606348b8163c3808cb990088b6353b26edd53616a42cf2f342b::" providerId="AD" clId="Web-{A92B48E5-6286-E0F0-C109-2DCCE2904BB5}"/>
    <pc:docChg chg="addSld delSld modSld">
      <pc:chgData name="Guest User" userId="S::urn:spo:anon#9857745ecfcfb606348b8163c3808cb990088b6353b26edd53616a42cf2f342b::" providerId="AD" clId="Web-{A92B48E5-6286-E0F0-C109-2DCCE2904BB5}" dt="2025-03-30T03:18:43.272" v="2"/>
      <pc:docMkLst>
        <pc:docMk/>
      </pc:docMkLst>
      <pc:sldChg chg="delSp delAnim">
        <pc:chgData name="Guest User" userId="S::urn:spo:anon#9857745ecfcfb606348b8163c3808cb990088b6353b26edd53616a42cf2f342b::" providerId="AD" clId="Web-{A92B48E5-6286-E0F0-C109-2DCCE2904BB5}" dt="2025-03-30T03:18:43.272" v="2"/>
        <pc:sldMkLst>
          <pc:docMk/>
          <pc:sldMk cId="2680871795" sldId="574"/>
        </pc:sldMkLst>
        <pc:spChg chg="del">
          <ac:chgData name="Guest User" userId="S::urn:spo:anon#9857745ecfcfb606348b8163c3808cb990088b6353b26edd53616a42cf2f342b::" providerId="AD" clId="Web-{A92B48E5-6286-E0F0-C109-2DCCE2904BB5}" dt="2025-03-30T03:18:43.272" v="2"/>
          <ac:spMkLst>
            <pc:docMk/>
            <pc:sldMk cId="2680871795" sldId="574"/>
            <ac:spMk id="3" creationId="{790203D7-536B-41B6-41FD-2E9512DFAE02}"/>
          </ac:spMkLst>
        </pc:spChg>
      </pc:sldChg>
      <pc:sldChg chg="new del">
        <pc:chgData name="Guest User" userId="S::urn:spo:anon#9857745ecfcfb606348b8163c3808cb990088b6353b26edd53616a42cf2f342b::" providerId="AD" clId="Web-{A92B48E5-6286-E0F0-C109-2DCCE2904BB5}" dt="2025-03-30T02:58:44.097" v="1"/>
        <pc:sldMkLst>
          <pc:docMk/>
          <pc:sldMk cId="3398945946" sldId="575"/>
        </pc:sldMkLst>
      </pc:sldChg>
    </pc:docChg>
  </pc:docChgLst>
  <pc:docChgLst>
    <pc:chgData name="Utkarsh Jain" userId="S::utkarsh.jain@iitb.ac.in::2bfd33e7-fd2f-433f-8354-d7aa3286474e" providerId="AD" clId="Web-{D3143F24-981B-707F-F6EF-922D99E52166}"/>
    <pc:docChg chg="modSld">
      <pc:chgData name="Utkarsh Jain" userId="S::utkarsh.jain@iitb.ac.in::2bfd33e7-fd2f-433f-8354-d7aa3286474e" providerId="AD" clId="Web-{D3143F24-981B-707F-F6EF-922D99E52166}" dt="2025-04-27T10:48:47.612" v="2" actId="1076"/>
      <pc:docMkLst>
        <pc:docMk/>
      </pc:docMkLst>
      <pc:sldChg chg="modSp">
        <pc:chgData name="Utkarsh Jain" userId="S::utkarsh.jain@iitb.ac.in::2bfd33e7-fd2f-433f-8354-d7aa3286474e" providerId="AD" clId="Web-{D3143F24-981B-707F-F6EF-922D99E52166}" dt="2025-04-27T10:08:55.244" v="0" actId="1076"/>
        <pc:sldMkLst>
          <pc:docMk/>
          <pc:sldMk cId="842931547" sldId="531"/>
        </pc:sldMkLst>
        <pc:picChg chg="mod">
          <ac:chgData name="Utkarsh Jain" userId="S::utkarsh.jain@iitb.ac.in::2bfd33e7-fd2f-433f-8354-d7aa3286474e" providerId="AD" clId="Web-{D3143F24-981B-707F-F6EF-922D99E52166}" dt="2025-04-27T10:08:55.244" v="0" actId="1076"/>
          <ac:picMkLst>
            <pc:docMk/>
            <pc:sldMk cId="842931547" sldId="531"/>
            <ac:picMk id="6" creationId="{00000000-0000-0000-0000-000000000000}"/>
          </ac:picMkLst>
        </pc:picChg>
      </pc:sldChg>
      <pc:sldChg chg="modSp">
        <pc:chgData name="Utkarsh Jain" userId="S::utkarsh.jain@iitb.ac.in::2bfd33e7-fd2f-433f-8354-d7aa3286474e" providerId="AD" clId="Web-{D3143F24-981B-707F-F6EF-922D99E52166}" dt="2025-04-27T10:48:47.612" v="2" actId="1076"/>
        <pc:sldMkLst>
          <pc:docMk/>
          <pc:sldMk cId="4116216337" sldId="573"/>
        </pc:sldMkLst>
        <pc:picChg chg="mod">
          <ac:chgData name="Utkarsh Jain" userId="S::utkarsh.jain@iitb.ac.in::2bfd33e7-fd2f-433f-8354-d7aa3286474e" providerId="AD" clId="Web-{D3143F24-981B-707F-F6EF-922D99E52166}" dt="2025-04-27T10:48:47.612" v="2" actId="1076"/>
          <ac:picMkLst>
            <pc:docMk/>
            <pc:sldMk cId="4116216337" sldId="573"/>
            <ac:picMk id="6" creationId="{6AA75BFB-00F6-4373-B597-D4CEB03F1F90}"/>
          </ac:picMkLst>
        </pc:picChg>
      </pc:sldChg>
    </pc:docChg>
  </pc:docChgLst>
  <pc:docChgLst>
    <pc:chgData name="Priyanshi Verma" userId="S::22b1503@iitb.ac.in::f7c0855f-b12b-4771-a662-571becdca939" providerId="AD" clId="Web-{F0F09408-4DEC-5389-AC34-1931C9E24186}"/>
    <pc:docChg chg="modSld">
      <pc:chgData name="Priyanshi Verma" userId="S::22b1503@iitb.ac.in::f7c0855f-b12b-4771-a662-571becdca939" providerId="AD" clId="Web-{F0F09408-4DEC-5389-AC34-1931C9E24186}" dt="2025-04-24T15:31:17.881" v="1" actId="1076"/>
      <pc:docMkLst>
        <pc:docMk/>
      </pc:docMkLst>
      <pc:sldChg chg="delSp modSp">
        <pc:chgData name="Priyanshi Verma" userId="S::22b1503@iitb.ac.in::f7c0855f-b12b-4771-a662-571becdca939" providerId="AD" clId="Web-{F0F09408-4DEC-5389-AC34-1931C9E24186}" dt="2025-04-24T15:31:17.881" v="1" actId="1076"/>
        <pc:sldMkLst>
          <pc:docMk/>
          <pc:sldMk cId="2680871795" sldId="574"/>
        </pc:sldMkLst>
        <pc:graphicFrameChg chg="del">
          <ac:chgData name="Priyanshi Verma" userId="S::22b1503@iitb.ac.in::f7c0855f-b12b-4771-a662-571becdca939" providerId="AD" clId="Web-{F0F09408-4DEC-5389-AC34-1931C9E24186}" dt="2025-04-24T15:31:13.099" v="0"/>
          <ac:graphicFrameMkLst>
            <pc:docMk/>
            <pc:sldMk cId="2680871795" sldId="574"/>
            <ac:graphicFrameMk id="7" creationId="{05E98984-FB15-AAB4-5CD0-38AE87E28447}"/>
          </ac:graphicFrameMkLst>
        </pc:graphicFrameChg>
        <pc:picChg chg="mod">
          <ac:chgData name="Priyanshi Verma" userId="S::22b1503@iitb.ac.in::f7c0855f-b12b-4771-a662-571becdca939" providerId="AD" clId="Web-{F0F09408-4DEC-5389-AC34-1931C9E24186}" dt="2025-04-24T15:31:17.881" v="1" actId="1076"/>
          <ac:picMkLst>
            <pc:docMk/>
            <pc:sldMk cId="2680871795" sldId="574"/>
            <ac:picMk id="6" creationId="{288E9112-AFF5-44A4-84F9-B1A70F6D12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4/27/2025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55BE-8047-4F48-811D-CF7792CD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Temperature interval of streams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A1F2E-B352-43C2-9337-1C19AA32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B1AD9-97B1-4BD6-8DDF-519AC4D5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75BFB-00F6-4373-B597-D4CEB03F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07" y="2051412"/>
            <a:ext cx="552527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64AF-8B77-4784-BBA0-6D1B4162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External heating and cooling requirements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CA3E4-3F65-40E1-A562-F9988BDF0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F1551-D2CC-4784-B427-1432177E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E9112-AFF5-44A4-84F9-B1A70F6D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72" y="2644091"/>
            <a:ext cx="5847559" cy="2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C4BA-FD94-4E37-BA13-2BF66C1F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temperature difference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8AF42-7FDC-470B-9FAC-86008309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234A8-8F2A-450B-93BE-070D9837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297C1-FC21-4C8B-A321-9BDAFEB9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559" y="1986376"/>
            <a:ext cx="1324160" cy="514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CC579-9E66-43B8-AF25-726CFF2B333C}"/>
              </a:ext>
            </a:extLst>
          </p:cNvPr>
          <p:cNvSpPr txBox="1"/>
          <p:nvPr/>
        </p:nvSpPr>
        <p:spPr>
          <a:xfrm>
            <a:off x="1088571" y="2595154"/>
            <a:ext cx="103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Higher the </a:t>
            </a:r>
            <a:r>
              <a:rPr lang="el-GR">
                <a:cs typeface="Times New Roman" panose="02020603050405020304" pitchFamily="18" charset="0"/>
              </a:rPr>
              <a:t>Δ</a:t>
            </a:r>
            <a:r>
              <a:rPr lang="en-US">
                <a:cs typeface="Times New Roman" panose="02020603050405020304" pitchFamily="18" charset="0"/>
              </a:rPr>
              <a:t>T lesser the area, lesser the heat recovery, larger the external utilities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Times New Roman" panose="02020603050405020304" pitchFamily="18" charset="0"/>
              </a:rPr>
              <a:t>Vice versa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E7240-7497-47DB-B7FD-227166CC8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1"/>
          <a:stretch/>
        </p:blipFill>
        <p:spPr>
          <a:xfrm>
            <a:off x="2203268" y="3335841"/>
            <a:ext cx="4974513" cy="347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E41A4-7FFB-4BF1-9DA3-BC172C07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48" y="4095488"/>
            <a:ext cx="4686552" cy="12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Loss “Quality and Quantity”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98719"/>
            <a:ext cx="4640833" cy="39862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sz="1800"/>
              <a:t>Higher the temperature, higher the quality and most cost effective for recovery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1800"/>
              <a:t>Cascaded system is possible at high temperature , air preheating at high temperature and feed water heating at low temperature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sz="1800"/>
              <a:t>Conditions of stream – vapor condensation, impurities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CA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CA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63EC6-EA09-4321-B1F5-4F5BDBB7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28" y="1817674"/>
            <a:ext cx="7428372" cy="49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Types of </a:t>
            </a:r>
            <a:r>
              <a:rPr lang="tr-TR" sz="3200"/>
              <a:t>Waste Heat Sources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64" y="2099296"/>
            <a:ext cx="11808823" cy="398621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Sources of waste energy are sometimes divided according to temperature into three temperature ranges: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-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High temperature: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&gt; 650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  <a:sym typeface="Symbol"/>
              </a:rPr>
              <a:t>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C </a:t>
            </a:r>
            <a:r>
              <a:rPr lang="en-US" sz="1800">
                <a:latin typeface="Calibri" pitchFamily="34" charset="0"/>
              </a:rPr>
              <a:t>(1200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F)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- </a:t>
            </a:r>
            <a:r>
              <a:rPr lang="de-DE" sz="1800">
                <a:solidFill>
                  <a:srgbClr val="C00000"/>
                </a:solidFill>
                <a:latin typeface="Calibri" pitchFamily="34" charset="0"/>
              </a:rPr>
              <a:t>Medium temperature: </a:t>
            </a:r>
            <a:r>
              <a:rPr lang="de-DE" sz="1800">
                <a:solidFill>
                  <a:srgbClr val="7030A0"/>
                </a:solidFill>
                <a:latin typeface="Calibri" pitchFamily="34" charset="0"/>
              </a:rPr>
              <a:t>230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  <a:sym typeface="Symbol"/>
              </a:rPr>
              <a:t></a:t>
            </a:r>
            <a:r>
              <a:rPr lang="de-DE" sz="1800">
                <a:solidFill>
                  <a:srgbClr val="7030A0"/>
                </a:solidFill>
                <a:latin typeface="Calibri" pitchFamily="34" charset="0"/>
              </a:rPr>
              <a:t>C &lt; </a:t>
            </a:r>
            <a:r>
              <a:rPr lang="de-DE" sz="1800" i="1">
                <a:solidFill>
                  <a:srgbClr val="7030A0"/>
                </a:solidFill>
                <a:latin typeface="Calibri" pitchFamily="34" charset="0"/>
              </a:rPr>
              <a:t>T</a:t>
            </a:r>
            <a:r>
              <a:rPr lang="de-DE" sz="1800">
                <a:solidFill>
                  <a:srgbClr val="7030A0"/>
                </a:solidFill>
                <a:latin typeface="Calibri" pitchFamily="34" charset="0"/>
              </a:rPr>
              <a:t> &lt; 650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  <a:sym typeface="Symbol"/>
              </a:rPr>
              <a:t></a:t>
            </a:r>
            <a:r>
              <a:rPr lang="de-DE" sz="1800">
                <a:solidFill>
                  <a:srgbClr val="7030A0"/>
                </a:solidFill>
                <a:latin typeface="Calibri" pitchFamily="34" charset="0"/>
              </a:rPr>
              <a:t>C </a:t>
            </a:r>
            <a:r>
              <a:rPr lang="de-DE" sz="1800">
                <a:latin typeface="Calibri" pitchFamily="34" charset="0"/>
              </a:rPr>
              <a:t>(450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de-DE" sz="1800">
                <a:latin typeface="Calibri" pitchFamily="34" charset="0"/>
              </a:rPr>
              <a:t>F &lt; </a:t>
            </a:r>
            <a:r>
              <a:rPr lang="de-DE" sz="1800" i="1">
                <a:latin typeface="Calibri" pitchFamily="34" charset="0"/>
              </a:rPr>
              <a:t>T</a:t>
            </a:r>
            <a:r>
              <a:rPr lang="de-DE" sz="1800">
                <a:latin typeface="Calibri" pitchFamily="34" charset="0"/>
              </a:rPr>
              <a:t> &lt; 1200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de-DE" sz="1800">
                <a:latin typeface="Calibri" pitchFamily="34" charset="0"/>
              </a:rPr>
              <a:t>F)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-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Low temperature: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&lt; 230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  <a:sym typeface="Symbol"/>
              </a:rPr>
              <a:t>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C</a:t>
            </a:r>
            <a:r>
              <a:rPr lang="en-US" sz="1800">
                <a:latin typeface="Calibri" pitchFamily="34" charset="0"/>
              </a:rPr>
              <a:t> (450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F)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High and medium temperature waste heat </a:t>
            </a:r>
            <a:r>
              <a:rPr lang="en-US" sz="1800">
                <a:latin typeface="Calibri" pitchFamily="34" charset="0"/>
              </a:rPr>
              <a:t>can be used for power generation and steam production</a:t>
            </a:r>
            <a:r>
              <a:rPr lang="tr-TR" sz="1800">
                <a:latin typeface="Calibri" pitchFamily="34" charset="0"/>
              </a:rPr>
              <a:t>.</a:t>
            </a:r>
            <a:r>
              <a:rPr lang="en-US" sz="1800">
                <a:latin typeface="Calibri" pitchFamily="34" charset="0"/>
              </a:rPr>
              <a:t>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D60093"/>
                </a:solidFill>
                <a:latin typeface="Calibri" pitchFamily="34" charset="0"/>
              </a:rPr>
              <a:t>L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ow temperature waste heat</a:t>
            </a:r>
            <a:r>
              <a:rPr lang="en-US" sz="1800">
                <a:latin typeface="Calibri" pitchFamily="34" charset="0"/>
              </a:rPr>
              <a:t> can be used for steam and hot water production, process heating, space heating, and cooling applications.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High and medium temperature waste heat is usually the result of burning fuel in a combustion chamber where the flame temperatures can be as high as 2000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C (3600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F) or more. </a:t>
            </a: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34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3822" y="466343"/>
            <a:ext cx="5690943" cy="635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56B3AF3-F2B5-481D-A0FD-4DB76CD2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793" y="1828456"/>
            <a:ext cx="63246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293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Waste heat recovery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696" y="2007869"/>
            <a:ext cx="10249989" cy="39862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800">
                <a:solidFill>
                  <a:srgbClr val="C00000"/>
                </a:solidFill>
              </a:rPr>
              <a:t>Benefits</a:t>
            </a:r>
          </a:p>
          <a:p>
            <a:r>
              <a:rPr lang="en-CA" sz="1800"/>
              <a:t>Improving the efficiency of process </a:t>
            </a:r>
          </a:p>
          <a:p>
            <a:r>
              <a:rPr lang="en-CA" sz="1800"/>
              <a:t>Reduction in pollution due to lesser use of fuel</a:t>
            </a:r>
          </a:p>
          <a:p>
            <a:r>
              <a:rPr lang="en-CA" sz="1800"/>
              <a:t>Reducing the size of equipment and thereby reducing the size of auxiliary energy consumption  </a:t>
            </a:r>
          </a:p>
          <a:p>
            <a:pPr marL="0" indent="0">
              <a:buNone/>
            </a:pPr>
            <a:r>
              <a:rPr lang="en-CA" sz="1800">
                <a:solidFill>
                  <a:srgbClr val="C00000"/>
                </a:solidFill>
              </a:rPr>
              <a:t>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/>
              <a:t>Identify the source of waste heat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/>
              <a:t>Availability of space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/>
              <a:t>Any constrain such as condensation which leads to corrosion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/>
              <a:t>Select the suitable HX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sz="1800"/>
              <a:t>Economic evaluation </a:t>
            </a:r>
          </a:p>
          <a:p>
            <a:endParaRPr lang="en-CA" sz="1800"/>
          </a:p>
          <a:p>
            <a:endParaRPr lang="en-CA"/>
          </a:p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09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8E6D9-01EC-4549-B24E-2240B8CCB7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" y="1801707"/>
            <a:ext cx="4116055" cy="235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CC56E-659D-4DDF-88EB-0CF17F5188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3988"/>
            <a:ext cx="4662857" cy="2635378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190D26-24B7-4D74-99AC-D3BACC6FE1E9}"/>
              </a:ext>
            </a:extLst>
          </p:cNvPr>
          <p:cNvSpPr/>
          <p:nvPr/>
        </p:nvSpPr>
        <p:spPr>
          <a:xfrm>
            <a:off x="4718753" y="4778685"/>
            <a:ext cx="2082621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Runaround coil loop</a:t>
            </a:r>
            <a:endParaRPr lang="en-IN" sz="160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46E96-5E5A-4901-9492-28E969AAA38B}"/>
              </a:ext>
            </a:extLst>
          </p:cNvPr>
          <p:cNvSpPr/>
          <p:nvPr/>
        </p:nvSpPr>
        <p:spPr>
          <a:xfrm>
            <a:off x="4269746" y="277868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Heat pipe 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3CBBD-CD0E-488A-B22E-F88A86A2E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97" y="477181"/>
            <a:ext cx="3616303" cy="2330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9F966F-A0A5-4A55-9F47-5A9BA1541440}"/>
              </a:ext>
            </a:extLst>
          </p:cNvPr>
          <p:cNvSpPr/>
          <p:nvPr/>
        </p:nvSpPr>
        <p:spPr>
          <a:xfrm>
            <a:off x="7275341" y="1854841"/>
            <a:ext cx="1300356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Economizer</a:t>
            </a:r>
            <a:endParaRPr lang="en-IN" sz="160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61E41-5B35-4F18-A107-A05FC0652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090" y="3176667"/>
            <a:ext cx="3827910" cy="366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1332A6-4243-412B-9ABA-2ECAF1BA22BD}"/>
              </a:ext>
            </a:extLst>
          </p:cNvPr>
          <p:cNvSpPr/>
          <p:nvPr/>
        </p:nvSpPr>
        <p:spPr>
          <a:xfrm>
            <a:off x="7057323" y="3176667"/>
            <a:ext cx="131318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Recuperator</a:t>
            </a:r>
            <a:endParaRPr lang="en-IN" sz="160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1848866"/>
            <a:ext cx="9628632" cy="3986213"/>
          </a:xfrm>
        </p:spPr>
        <p:txBody>
          <a:bodyPr>
            <a:normAutofit/>
          </a:bodyPr>
          <a:lstStyle/>
          <a:p>
            <a:r>
              <a:rPr lang="en-US" sz="1800"/>
              <a:t>Useful for larger application and at glass and steel melting furnaces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48A6E-8399-4C33-97DE-7AF8A8FF3B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38" y="2539240"/>
            <a:ext cx="3619410" cy="255717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AAB05-D797-4F8A-92E0-BA456B600DA8}"/>
              </a:ext>
            </a:extLst>
          </p:cNvPr>
          <p:cNvSpPr txBox="1"/>
          <p:nvPr/>
        </p:nvSpPr>
        <p:spPr>
          <a:xfrm>
            <a:off x="9121476" y="5210283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Rotary / Heat wheel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B4525-8BBB-4ED3-9414-ED6E88A69638}"/>
              </a:ext>
            </a:extLst>
          </p:cNvPr>
          <p:cNvSpPr txBox="1"/>
          <p:nvPr/>
        </p:nvSpPr>
        <p:spPr>
          <a:xfrm>
            <a:off x="2688434" y="2339273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Fixed-bed regenerator 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A4CF0-6102-440C-AA8A-5AF5DBDBFD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3" y="2544349"/>
            <a:ext cx="6906986" cy="2167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514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Pinch Technology</a:t>
            </a:r>
            <a:endParaRPr lang="en-CA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69" y="2025286"/>
            <a:ext cx="11321142" cy="3986213"/>
          </a:xfrm>
        </p:spPr>
        <p:txBody>
          <a:bodyPr>
            <a:normAutofit/>
          </a:bodyPr>
          <a:lstStyle/>
          <a:p>
            <a:r>
              <a:rPr lang="en-US" sz="1800"/>
              <a:t>Methodology for minimizing the energy consumption by optimizing the heat recovery systems</a:t>
            </a:r>
          </a:p>
          <a:p>
            <a:endParaRPr lang="en-US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8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F5A0E-1695-462A-A3D4-901B2C13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91" y="2449492"/>
            <a:ext cx="3336169" cy="4408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5641D-BF99-4E67-A1C6-4DA1153A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40" y="2526425"/>
            <a:ext cx="378195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9C7F-7B99-469B-92C8-23F8C892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Pinch Technology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CC631-35BB-4FA8-9593-434CADBB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EF83BB-C39B-42AB-934A-8CF4D3406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298971"/>
              </p:ext>
            </p:extLst>
          </p:nvPr>
        </p:nvGraphicFramePr>
        <p:xfrm>
          <a:off x="1741714" y="2307908"/>
          <a:ext cx="6400801" cy="24426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0520">
                  <a:extLst>
                    <a:ext uri="{9D8B030D-6E8A-4147-A177-3AD203B41FA5}">
                      <a16:colId xmlns:a16="http://schemas.microsoft.com/office/drawing/2014/main" val="786171563"/>
                    </a:ext>
                  </a:extLst>
                </a:gridCol>
                <a:gridCol w="1287419">
                  <a:extLst>
                    <a:ext uri="{9D8B030D-6E8A-4147-A177-3AD203B41FA5}">
                      <a16:colId xmlns:a16="http://schemas.microsoft.com/office/drawing/2014/main" val="2444248549"/>
                    </a:ext>
                  </a:extLst>
                </a:gridCol>
                <a:gridCol w="1512462">
                  <a:extLst>
                    <a:ext uri="{9D8B030D-6E8A-4147-A177-3AD203B41FA5}">
                      <a16:colId xmlns:a16="http://schemas.microsoft.com/office/drawing/2014/main" val="3598565816"/>
                    </a:ext>
                  </a:extLst>
                </a:gridCol>
                <a:gridCol w="1082692">
                  <a:extLst>
                    <a:ext uri="{9D8B030D-6E8A-4147-A177-3AD203B41FA5}">
                      <a16:colId xmlns:a16="http://schemas.microsoft.com/office/drawing/2014/main" val="41522434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16110093"/>
                    </a:ext>
                  </a:extLst>
                </a:gridCol>
                <a:gridCol w="837548">
                  <a:extLst>
                    <a:ext uri="{9D8B030D-6E8A-4147-A177-3AD203B41FA5}">
                      <a16:colId xmlns:a16="http://schemas.microsoft.com/office/drawing/2014/main" val="1861214234"/>
                    </a:ext>
                  </a:extLst>
                </a:gridCol>
              </a:tblGrid>
              <a:tr h="544843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 stream type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Heat capacity rate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5746239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kW/K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7873232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3300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0379568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 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5760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36011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5510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192830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8100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1921774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510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5040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6142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5DD50F9-874F-422B-8631-49B6E0091157}"/>
              </a:ext>
            </a:extLst>
          </p:cNvPr>
          <p:cNvSpPr/>
          <p:nvPr/>
        </p:nvSpPr>
        <p:spPr>
          <a:xfrm>
            <a:off x="2820021" y="5045312"/>
            <a:ext cx="4817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Find out the heating and cooling requirements?</a:t>
            </a:r>
            <a:endParaRPr lang="en-I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1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Educational subjects 16x9</vt:lpstr>
      <vt:lpstr>EN 410 Energy Management</vt:lpstr>
      <vt:lpstr>Heat Loss “Quality and Quantity” </vt:lpstr>
      <vt:lpstr>Types of Waste Heat Sources </vt:lpstr>
      <vt:lpstr>Types </vt:lpstr>
      <vt:lpstr>Waste heat recovery</vt:lpstr>
      <vt:lpstr>Types</vt:lpstr>
      <vt:lpstr>Types </vt:lpstr>
      <vt:lpstr>Pinch Technology</vt:lpstr>
      <vt:lpstr>Pinch Technology</vt:lpstr>
      <vt:lpstr>Temperature interval of streams </vt:lpstr>
      <vt:lpstr>External heating and cooling requirements </vt:lpstr>
      <vt:lpstr>Minimum temperature difference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2025-04-27T10:49:34Z</dcterms:modified>
</cp:coreProperties>
</file>